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0BD1-2E41-474C-ACB9-CD072FE924D6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CA1B-B427-4FB0-A31D-4872A31C0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51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0BD1-2E41-474C-ACB9-CD072FE924D6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CA1B-B427-4FB0-A31D-4872A31C0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45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0BD1-2E41-474C-ACB9-CD072FE924D6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CA1B-B427-4FB0-A31D-4872A31C0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0BD1-2E41-474C-ACB9-CD072FE924D6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CA1B-B427-4FB0-A31D-4872A31C0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53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0BD1-2E41-474C-ACB9-CD072FE924D6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CA1B-B427-4FB0-A31D-4872A31C0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8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0BD1-2E41-474C-ACB9-CD072FE924D6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CA1B-B427-4FB0-A31D-4872A31C0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57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0BD1-2E41-474C-ACB9-CD072FE924D6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CA1B-B427-4FB0-A31D-4872A31C0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14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0BD1-2E41-474C-ACB9-CD072FE924D6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CA1B-B427-4FB0-A31D-4872A31C0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90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0BD1-2E41-474C-ACB9-CD072FE924D6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CA1B-B427-4FB0-A31D-4872A31C0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70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0BD1-2E41-474C-ACB9-CD072FE924D6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CA1B-B427-4FB0-A31D-4872A31C0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56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0BD1-2E41-474C-ACB9-CD072FE924D6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CA1B-B427-4FB0-A31D-4872A31C0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4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0BD1-2E41-474C-ACB9-CD072FE924D6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3CA1B-B427-4FB0-A31D-4872A31C0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95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2073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00B0F0"/>
                </a:solidFill>
              </a:rPr>
              <a:t>BLUE/</a:t>
            </a:r>
            <a:r>
              <a:rPr lang="en-GB" sz="5400" dirty="0" smtClean="0">
                <a:solidFill>
                  <a:srgbClr val="92D050"/>
                </a:solidFill>
              </a:rPr>
              <a:t>GREEN</a:t>
            </a:r>
            <a:r>
              <a:rPr lang="en-GB" sz="5400" dirty="0" smtClean="0">
                <a:solidFill>
                  <a:srgbClr val="00B0F0"/>
                </a:solidFill>
              </a:rPr>
              <a:t> </a:t>
            </a:r>
            <a:r>
              <a:rPr lang="en-GB" sz="5400" dirty="0" smtClean="0">
                <a:solidFill>
                  <a:srgbClr val="FF0000"/>
                </a:solidFill>
              </a:rPr>
              <a:t>CRIME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6399"/>
            <a:ext cx="9144000" cy="2743201"/>
          </a:xfrm>
        </p:spPr>
        <p:txBody>
          <a:bodyPr>
            <a:normAutofit/>
          </a:bodyPr>
          <a:lstStyle/>
          <a:p>
            <a:r>
              <a:rPr lang="en-GB" sz="4400" dirty="0" smtClean="0"/>
              <a:t>Illegal Wildlife Trade: </a:t>
            </a:r>
          </a:p>
          <a:p>
            <a:r>
              <a:rPr lang="en-GB" sz="4400" dirty="0" smtClean="0"/>
              <a:t>case of Ivory and Tanzania</a:t>
            </a:r>
          </a:p>
          <a:p>
            <a:endParaRPr lang="en-GB" sz="3200" dirty="0" smtClean="0"/>
          </a:p>
          <a:p>
            <a:r>
              <a:rPr lang="en-GB" sz="3200" dirty="0" smtClean="0"/>
              <a:t>Prof Chris Alden (LSE)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5088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839"/>
          </a:xfrm>
        </p:spPr>
        <p:txBody>
          <a:bodyPr/>
          <a:lstStyle/>
          <a:p>
            <a:r>
              <a:rPr lang="en-GB" dirty="0" smtClean="0"/>
              <a:t>1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9964"/>
            <a:ext cx="10515600" cy="531090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Illegal wildlife trade $5-23 </a:t>
            </a:r>
            <a:r>
              <a:rPr lang="en-GB" dirty="0" err="1" smtClean="0"/>
              <a:t>bn</a:t>
            </a:r>
            <a:r>
              <a:rPr lang="en-GB" dirty="0" smtClean="0"/>
              <a:t> annually, w/ retail values of ivory, rhino horn </a:t>
            </a:r>
            <a:r>
              <a:rPr lang="en-GB" dirty="0" err="1" smtClean="0"/>
              <a:t>etc</a:t>
            </a:r>
            <a:r>
              <a:rPr lang="en-GB" dirty="0" smtClean="0"/>
              <a:t> sometimes equal to heroin but w/out penalties (May 2017)</a:t>
            </a:r>
            <a:endParaRPr lang="en-GB" dirty="0"/>
          </a:p>
          <a:p>
            <a:r>
              <a:rPr lang="en-GB" dirty="0" smtClean="0"/>
              <a:t>CITES ban on ivory sale in 1989, allowed recovery so by 2006, elephant population 550,000 (savannah + forest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b="1" dirty="0" smtClean="0"/>
              <a:t>Demand</a:t>
            </a:r>
            <a:endParaRPr lang="en-GB" b="1" dirty="0" smtClean="0"/>
          </a:p>
          <a:p>
            <a:r>
              <a:rPr lang="en-GB" dirty="0" smtClean="0"/>
              <a:t>Chinese </a:t>
            </a:r>
            <a:r>
              <a:rPr lang="en-GB" dirty="0" err="1" smtClean="0"/>
              <a:t>govt</a:t>
            </a:r>
            <a:r>
              <a:rPr lang="en-GB" dirty="0" smtClean="0"/>
              <a:t> purchase of ivory stock in 2008, plus opening of ivory carving factories as part of ‘heritage’ industry, produced market signal that re-energised trade</a:t>
            </a:r>
          </a:p>
          <a:p>
            <a:r>
              <a:rPr lang="en-GB" dirty="0" smtClean="0"/>
              <a:t>Poaching resulted in elephant population falling to 440,000 by 2016</a:t>
            </a:r>
          </a:p>
          <a:p>
            <a:r>
              <a:rPr lang="en-GB" dirty="0" smtClean="0"/>
              <a:t>Tanzania’s </a:t>
            </a:r>
            <a:r>
              <a:rPr lang="en-GB" dirty="0" err="1" smtClean="0"/>
              <a:t>Selous</a:t>
            </a:r>
            <a:r>
              <a:rPr lang="en-GB" dirty="0" smtClean="0"/>
              <a:t> Reserve, Africa’s wildlife bastion w/ 142,700 elephants in 2004, lost 66% of population to poaching btw </a:t>
            </a:r>
            <a:r>
              <a:rPr lang="en-GB" dirty="0" smtClean="0"/>
              <a:t>2007-2015, to 43,000.</a:t>
            </a:r>
            <a:endParaRPr lang="en-GB" dirty="0" smtClean="0"/>
          </a:p>
          <a:p>
            <a:r>
              <a:rPr lang="en-GB" dirty="0" smtClean="0"/>
              <a:t>Tanzanian police, customs unable to stem poaching or transit to Asia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83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43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2 Networks and Process: a two sided network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0109"/>
            <a:ext cx="10515600" cy="495992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Chinese TOCs play key role in financing, transit and marketing of ivory from Tanzania to China</a:t>
            </a:r>
          </a:p>
          <a:p>
            <a:pPr lvl="1"/>
            <a:r>
              <a:rPr lang="en-GB" dirty="0" smtClean="0"/>
              <a:t>Use of DNA sampling of seized stocks in Hong Kong </a:t>
            </a:r>
            <a:r>
              <a:rPr lang="en-GB" dirty="0" err="1" smtClean="0"/>
              <a:t>etc</a:t>
            </a:r>
            <a:r>
              <a:rPr lang="en-GB" dirty="0" smtClean="0"/>
              <a:t> prove sourced from Tanzania’s </a:t>
            </a:r>
            <a:r>
              <a:rPr lang="en-GB" dirty="0" err="1" smtClean="0"/>
              <a:t>Selous</a:t>
            </a:r>
            <a:r>
              <a:rPr lang="en-GB" dirty="0" smtClean="0"/>
              <a:t> Reserve and northern Mozambique’s </a:t>
            </a:r>
            <a:r>
              <a:rPr lang="en-GB" dirty="0" err="1" smtClean="0"/>
              <a:t>Niassa</a:t>
            </a:r>
            <a:r>
              <a:rPr lang="en-GB" dirty="0" smtClean="0"/>
              <a:t> National Park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But evidence pointed to significant </a:t>
            </a:r>
            <a:r>
              <a:rPr lang="en-GB" dirty="0" err="1" smtClean="0">
                <a:solidFill>
                  <a:srgbClr val="FF0000"/>
                </a:solidFill>
              </a:rPr>
              <a:t>Tanz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govt</a:t>
            </a:r>
            <a:r>
              <a:rPr lang="en-GB" dirty="0" smtClean="0">
                <a:solidFill>
                  <a:srgbClr val="FF0000"/>
                </a:solidFill>
              </a:rPr>
              <a:t> and local community involvement too</a:t>
            </a:r>
          </a:p>
          <a:p>
            <a:pPr marL="0" indent="0">
              <a:buNone/>
            </a:pPr>
            <a:r>
              <a:rPr lang="en-GB" b="1" dirty="0" smtClean="0"/>
              <a:t>SUPPLY</a:t>
            </a:r>
          </a:p>
          <a:p>
            <a:r>
              <a:rPr lang="en-GB" dirty="0" smtClean="0"/>
              <a:t>Tanzania </a:t>
            </a:r>
            <a:r>
              <a:rPr lang="en-GB" dirty="0" err="1" smtClean="0"/>
              <a:t>govt</a:t>
            </a:r>
            <a:r>
              <a:rPr lang="en-GB" dirty="0" smtClean="0"/>
              <a:t>, led by Pres </a:t>
            </a:r>
            <a:r>
              <a:rPr lang="en-GB" dirty="0" err="1" smtClean="0"/>
              <a:t>Jakaya</a:t>
            </a:r>
            <a:r>
              <a:rPr lang="en-GB" dirty="0" smtClean="0"/>
              <a:t> </a:t>
            </a:r>
            <a:r>
              <a:rPr lang="en-GB" dirty="0" err="1" smtClean="0"/>
              <a:t>Kikwete</a:t>
            </a:r>
            <a:r>
              <a:rPr lang="en-GB" dirty="0" smtClean="0"/>
              <a:t> play key role in facilitating supply by agreeing to “one-off sale” of ivory stocks in 2008, then petitioning for further sales</a:t>
            </a:r>
          </a:p>
          <a:p>
            <a:r>
              <a:rPr lang="en-GB" dirty="0" err="1"/>
              <a:t>Mohsin</a:t>
            </a:r>
            <a:r>
              <a:rPr lang="en-GB" dirty="0"/>
              <a:t> M Abdallah </a:t>
            </a:r>
            <a:r>
              <a:rPr lang="en-GB" dirty="0" err="1" smtClean="0"/>
              <a:t>Shein</a:t>
            </a:r>
            <a:r>
              <a:rPr lang="en-GB" dirty="0" smtClean="0"/>
              <a:t>, CCM </a:t>
            </a:r>
            <a:r>
              <a:rPr lang="en-GB" dirty="0" err="1" smtClean="0"/>
              <a:t>nat’l</a:t>
            </a:r>
            <a:r>
              <a:rPr lang="en-GB" dirty="0" smtClean="0"/>
              <a:t> exe, owner of 16 hunting concessions in </a:t>
            </a:r>
            <a:r>
              <a:rPr lang="en-GB" dirty="0" err="1" smtClean="0"/>
              <a:t>Selous</a:t>
            </a:r>
            <a:r>
              <a:rPr lang="en-GB" dirty="0" smtClean="0"/>
              <a:t>, later accused of facilitating poaching in Reserve</a:t>
            </a:r>
          </a:p>
          <a:p>
            <a:r>
              <a:rPr lang="en-GB" dirty="0" err="1"/>
              <a:t>Abdulrahman</a:t>
            </a:r>
            <a:r>
              <a:rPr lang="en-GB" dirty="0"/>
              <a:t> </a:t>
            </a:r>
            <a:r>
              <a:rPr lang="en-GB" dirty="0" err="1" smtClean="0"/>
              <a:t>Kinana</a:t>
            </a:r>
            <a:r>
              <a:rPr lang="en-GB" dirty="0" smtClean="0"/>
              <a:t>, owner of shipping company and CCM </a:t>
            </a:r>
            <a:r>
              <a:rPr lang="en-GB" dirty="0" err="1" smtClean="0"/>
              <a:t>nat’l</a:t>
            </a:r>
            <a:r>
              <a:rPr lang="en-GB" dirty="0" smtClean="0"/>
              <a:t> exe, caught w/ illegal ivory in his vehicles in 2009</a:t>
            </a:r>
          </a:p>
        </p:txBody>
      </p:sp>
    </p:spTree>
    <p:extLst>
      <p:ext uri="{BB962C8B-B14F-4D97-AF65-F5344CB8AC3E}">
        <p14:creationId xmlns:p14="http://schemas.microsoft.com/office/powerpoint/2010/main" val="86780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33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3 Networks and Process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473"/>
            <a:ext cx="10515600" cy="4634490"/>
          </a:xfrm>
        </p:spPr>
        <p:txBody>
          <a:bodyPr>
            <a:normAutofit/>
          </a:bodyPr>
          <a:lstStyle/>
          <a:p>
            <a:r>
              <a:rPr lang="en-GB" dirty="0"/>
              <a:t>Interviews w/ </a:t>
            </a:r>
            <a:r>
              <a:rPr lang="en-GB" dirty="0" err="1"/>
              <a:t>Selous</a:t>
            </a:r>
            <a:r>
              <a:rPr lang="en-GB" dirty="0"/>
              <a:t> guides said Chinese road construction workers contacting local communities and advertising payment </a:t>
            </a:r>
            <a:r>
              <a:rPr lang="en-GB" dirty="0" smtClean="0"/>
              <a:t>for ivory  (</a:t>
            </a:r>
            <a:r>
              <a:rPr lang="en-GB" dirty="0" smtClean="0"/>
              <a:t>Alden &amp; Harvey </a:t>
            </a:r>
            <a:r>
              <a:rPr lang="en-GB" dirty="0"/>
              <a:t>2021)</a:t>
            </a:r>
          </a:p>
          <a:p>
            <a:r>
              <a:rPr lang="en-GB" dirty="0" smtClean="0"/>
              <a:t>Workers would fly drones over </a:t>
            </a:r>
            <a:r>
              <a:rPr lang="en-GB" dirty="0" err="1" smtClean="0"/>
              <a:t>Selous</a:t>
            </a:r>
            <a:r>
              <a:rPr lang="en-GB" dirty="0"/>
              <a:t> </a:t>
            </a:r>
            <a:r>
              <a:rPr lang="en-GB" dirty="0" smtClean="0"/>
              <a:t>Reserve to </a:t>
            </a:r>
            <a:r>
              <a:rPr lang="en-GB" dirty="0" err="1" smtClean="0"/>
              <a:t>est</a:t>
            </a:r>
            <a:r>
              <a:rPr lang="en-GB" dirty="0" smtClean="0"/>
              <a:t> where elephants were, then alert poachers to target</a:t>
            </a:r>
          </a:p>
          <a:p>
            <a:r>
              <a:rPr lang="en-GB" dirty="0" smtClean="0"/>
              <a:t>Ivory collected then transported to Dar </a:t>
            </a:r>
            <a:r>
              <a:rPr lang="en-GB" dirty="0" err="1" smtClean="0"/>
              <a:t>es</a:t>
            </a:r>
            <a:r>
              <a:rPr lang="en-GB" dirty="0" smtClean="0"/>
              <a:t> Salaam port on local haulage vehicles and through collusion w/ local police at road </a:t>
            </a:r>
            <a:r>
              <a:rPr lang="en-GB" dirty="0" smtClean="0"/>
              <a:t>blocks</a:t>
            </a:r>
          </a:p>
          <a:p>
            <a:r>
              <a:rPr lang="en-GB" dirty="0" err="1" smtClean="0"/>
              <a:t>Tanz</a:t>
            </a:r>
            <a:r>
              <a:rPr lang="en-GB" dirty="0" smtClean="0"/>
              <a:t> police poorly paid provides inducement</a:t>
            </a:r>
            <a:endParaRPr lang="en-GB" dirty="0" smtClean="0"/>
          </a:p>
          <a:p>
            <a:pPr lvl="1"/>
            <a:r>
              <a:rPr lang="en-GB" sz="2800" dirty="0"/>
              <a:t>S</a:t>
            </a:r>
            <a:r>
              <a:rPr lang="en-GB" sz="2800" dirty="0" smtClean="0"/>
              <a:t>hipped overland incorporated in timber stocks, sometimes along w/ pangolin </a:t>
            </a:r>
            <a:r>
              <a:rPr lang="en-GB" sz="2800" dirty="0" smtClean="0"/>
              <a:t>scales</a:t>
            </a:r>
          </a:p>
        </p:txBody>
      </p:sp>
    </p:spTree>
    <p:extLst>
      <p:ext uri="{BB962C8B-B14F-4D97-AF65-F5344CB8AC3E}">
        <p14:creationId xmlns:p14="http://schemas.microsoft.com/office/powerpoint/2010/main" val="44899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>
            <a:normAutofit/>
          </a:bodyPr>
          <a:lstStyle/>
          <a:p>
            <a:r>
              <a:rPr lang="en-GB" sz="4000" dirty="0"/>
              <a:t>3 Networks and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5209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Transportation to Asian markets</a:t>
            </a:r>
          </a:p>
          <a:p>
            <a:r>
              <a:rPr lang="en-GB" dirty="0"/>
              <a:t>Chinese firms, w/ </a:t>
            </a:r>
            <a:r>
              <a:rPr lang="en-GB" dirty="0" err="1"/>
              <a:t>Tanz</a:t>
            </a:r>
            <a:r>
              <a:rPr lang="en-GB" dirty="0"/>
              <a:t> employees, </a:t>
            </a:r>
            <a:r>
              <a:rPr lang="en-GB" dirty="0" smtClean="0"/>
              <a:t>store ivory for transhipment</a:t>
            </a:r>
          </a:p>
          <a:p>
            <a:r>
              <a:rPr lang="en-GB" dirty="0" err="1" smtClean="0"/>
              <a:t>Shuidong</a:t>
            </a:r>
            <a:r>
              <a:rPr lang="en-GB" dirty="0" smtClean="0"/>
              <a:t> Gang worked through front company based in Zanzibar dealing in sea cucumber </a:t>
            </a:r>
            <a:r>
              <a:rPr lang="en-GB" dirty="0"/>
              <a:t>(EIA 2019) </a:t>
            </a:r>
            <a:endParaRPr lang="en-GB" dirty="0" smtClean="0"/>
          </a:p>
          <a:p>
            <a:pPr lvl="1"/>
            <a:r>
              <a:rPr lang="en-GB" dirty="0" smtClean="0"/>
              <a:t>Traditional </a:t>
            </a:r>
            <a:r>
              <a:rPr lang="en-GB" dirty="0" err="1" smtClean="0"/>
              <a:t>Shuidong</a:t>
            </a:r>
            <a:r>
              <a:rPr lang="en-GB" dirty="0" smtClean="0"/>
              <a:t> city/sub-region in Guangdong province involved in sourcing marine products in China coast/SE Asia; opened office in Zanzibar in late 1990s</a:t>
            </a:r>
          </a:p>
          <a:p>
            <a:pPr lvl="1"/>
            <a:r>
              <a:rPr lang="en-GB" dirty="0" smtClean="0"/>
              <a:t>Clan/family based membership</a:t>
            </a:r>
          </a:p>
          <a:p>
            <a:r>
              <a:rPr lang="en-GB" dirty="0" err="1" smtClean="0"/>
              <a:t>Tanz</a:t>
            </a:r>
            <a:r>
              <a:rPr lang="en-GB" dirty="0" smtClean="0"/>
              <a:t> employees organise container shipment, work w/ bribed </a:t>
            </a:r>
            <a:r>
              <a:rPr lang="en-GB" dirty="0" err="1" smtClean="0"/>
              <a:t>Tanz</a:t>
            </a:r>
            <a:r>
              <a:rPr lang="en-GB" dirty="0" smtClean="0"/>
              <a:t> custom officials to get export paperwork and clear</a:t>
            </a:r>
          </a:p>
          <a:p>
            <a:pPr lvl="1"/>
            <a:r>
              <a:rPr lang="en-GB" dirty="0" smtClean="0"/>
              <a:t>Included along w/ existing shipments of legal marine products</a:t>
            </a:r>
          </a:p>
          <a:p>
            <a:r>
              <a:rPr lang="en-GB" dirty="0" smtClean="0"/>
              <a:t>Onward shipment to ports in Vietnam, Malaysia, South Korea, then to HK/China and overland to warehouses in </a:t>
            </a:r>
            <a:r>
              <a:rPr lang="en-GB" dirty="0" err="1" smtClean="0"/>
              <a:t>Shuidong</a:t>
            </a:r>
            <a:r>
              <a:rPr lang="en-GB" dirty="0" smtClean="0"/>
              <a:t> city (EIA 2019)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91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r>
              <a:rPr lang="en-GB" dirty="0"/>
              <a:t>4</a:t>
            </a:r>
            <a:r>
              <a:rPr lang="en-GB" dirty="0" smtClean="0"/>
              <a:t> </a:t>
            </a:r>
            <a:r>
              <a:rPr lang="en-GB" dirty="0" smtClean="0"/>
              <a:t>Politics, police and enforcement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692"/>
            <a:ext cx="10515600" cy="5015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National Politics and Anti-Poaching Campaign</a:t>
            </a:r>
            <a:endParaRPr lang="en-GB" b="1" dirty="0" smtClean="0"/>
          </a:p>
          <a:p>
            <a:r>
              <a:rPr lang="en-GB" dirty="0" smtClean="0"/>
              <a:t>Election </a:t>
            </a:r>
            <a:r>
              <a:rPr lang="en-GB" dirty="0" smtClean="0"/>
              <a:t>of John </a:t>
            </a:r>
            <a:r>
              <a:rPr lang="en-GB" dirty="0" err="1" smtClean="0"/>
              <a:t>Magufuli</a:t>
            </a:r>
            <a:r>
              <a:rPr lang="en-GB" dirty="0" smtClean="0"/>
              <a:t> to presidency in 2015 brought change in national </a:t>
            </a:r>
            <a:r>
              <a:rPr lang="en-GB" dirty="0" err="1" smtClean="0"/>
              <a:t>govt</a:t>
            </a:r>
            <a:r>
              <a:rPr lang="en-GB" dirty="0" smtClean="0"/>
              <a:t> approach to China and to Chinese financed projects</a:t>
            </a:r>
          </a:p>
          <a:p>
            <a:pPr lvl="1"/>
            <a:r>
              <a:rPr lang="en-GB" dirty="0"/>
              <a:t>Saving </a:t>
            </a:r>
            <a:r>
              <a:rPr lang="en-GB" dirty="0" err="1"/>
              <a:t>Tanz</a:t>
            </a:r>
            <a:r>
              <a:rPr lang="en-GB" dirty="0"/>
              <a:t> tourism industry and concern re: Chinese expanding role in eco</a:t>
            </a:r>
          </a:p>
          <a:p>
            <a:r>
              <a:rPr lang="en-GB" dirty="0" smtClean="0"/>
              <a:t>Aggressive enforcement of anti-poaching and break supply chain of corrupt officials and syndicates (“shoot to kill”…)</a:t>
            </a:r>
          </a:p>
          <a:p>
            <a:r>
              <a:rPr lang="en-GB" dirty="0" smtClean="0"/>
              <a:t>Set up special Wildlife Unit, under Robert Mande, working w/ PAMs (NGO) to track and trace poaching to </a:t>
            </a:r>
            <a:r>
              <a:rPr lang="en-GB" dirty="0" smtClean="0"/>
              <a:t>transit</a:t>
            </a:r>
          </a:p>
          <a:p>
            <a:pPr lvl="1"/>
            <a:r>
              <a:rPr lang="en-GB" dirty="0" smtClean="0"/>
              <a:t>Head of PAMS murdered by contract killing in August 2017</a:t>
            </a:r>
            <a:endParaRPr lang="en-GB" dirty="0" smtClean="0"/>
          </a:p>
          <a:p>
            <a:r>
              <a:rPr lang="en-GB" dirty="0" smtClean="0"/>
              <a:t>Change in law on economic crimes to include illegal wildlife trade</a:t>
            </a:r>
          </a:p>
          <a:p>
            <a:pPr lvl="1"/>
            <a:r>
              <a:rPr lang="en-GB" dirty="0" smtClean="0"/>
              <a:t>Plea-bargaining introduced which enabled judiciary/police to gain new insights into networks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64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2693"/>
          </a:xfrm>
        </p:spPr>
        <p:txBody>
          <a:bodyPr>
            <a:normAutofit/>
          </a:bodyPr>
          <a:lstStyle/>
          <a:p>
            <a:r>
              <a:rPr lang="en-GB" sz="4000" dirty="0"/>
              <a:t>4</a:t>
            </a:r>
            <a:r>
              <a:rPr lang="en-GB" sz="4000" dirty="0" smtClean="0"/>
              <a:t> </a:t>
            </a:r>
            <a:r>
              <a:rPr lang="en-GB" sz="4000" dirty="0"/>
              <a:t>Politics, police and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10770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Ministers and ruling party MPs </a:t>
            </a:r>
            <a:r>
              <a:rPr lang="en-GB" dirty="0" smtClean="0"/>
              <a:t>arrested and accused </a:t>
            </a:r>
            <a:r>
              <a:rPr lang="en-GB" dirty="0"/>
              <a:t>of </a:t>
            </a:r>
            <a:r>
              <a:rPr lang="en-GB" dirty="0" smtClean="0"/>
              <a:t>involvement in ivory trade in local press and in parliament</a:t>
            </a:r>
          </a:p>
          <a:p>
            <a:r>
              <a:rPr lang="en-GB" dirty="0" smtClean="0"/>
              <a:t>Arrest of ‘Ivory Queen’, Yang </a:t>
            </a:r>
            <a:r>
              <a:rPr lang="en-GB" dirty="0" err="1" smtClean="0"/>
              <a:t>Fenglan</a:t>
            </a:r>
            <a:r>
              <a:rPr lang="en-GB" dirty="0" smtClean="0"/>
              <a:t>, in 2015 and sentenced to 20 years in a Tanzanian prison in 2019 along with two Tanzanian colleagues, </a:t>
            </a:r>
            <a:r>
              <a:rPr lang="en-GB" dirty="0" err="1" smtClean="0"/>
              <a:t>Salivius</a:t>
            </a:r>
            <a:r>
              <a:rPr lang="en-GB" dirty="0" smtClean="0"/>
              <a:t> </a:t>
            </a:r>
            <a:r>
              <a:rPr lang="en-GB" dirty="0" err="1" smtClean="0"/>
              <a:t>Matembo</a:t>
            </a:r>
            <a:r>
              <a:rPr lang="en-GB" dirty="0" smtClean="0"/>
              <a:t> and </a:t>
            </a:r>
            <a:r>
              <a:rPr lang="en-GB" dirty="0" err="1" smtClean="0"/>
              <a:t>Manase</a:t>
            </a:r>
            <a:r>
              <a:rPr lang="en-GB" dirty="0" smtClean="0"/>
              <a:t> Philemon.</a:t>
            </a:r>
          </a:p>
          <a:p>
            <a:r>
              <a:rPr lang="en-GB" dirty="0" smtClean="0"/>
              <a:t>Further a</a:t>
            </a:r>
            <a:r>
              <a:rPr lang="en-GB" dirty="0" smtClean="0"/>
              <a:t>rrests in 2020 were dealt w by r</a:t>
            </a:r>
            <a:r>
              <a:rPr lang="en-GB" dirty="0" smtClean="0"/>
              <a:t>elease on bail/deportation.</a:t>
            </a:r>
          </a:p>
          <a:p>
            <a:pPr marL="0" indent="0">
              <a:buNone/>
            </a:pPr>
            <a:r>
              <a:rPr lang="en-GB" b="1" dirty="0" smtClean="0"/>
              <a:t>Market Signal</a:t>
            </a:r>
            <a:r>
              <a:rPr lang="en-GB" dirty="0" smtClean="0"/>
              <a:t>: China bans ivory trade in 2017 and police close markets in mainland China, arrest illegal traders</a:t>
            </a:r>
          </a:p>
          <a:p>
            <a:r>
              <a:rPr lang="en-GB" dirty="0"/>
              <a:t>B</a:t>
            </a:r>
            <a:r>
              <a:rPr lang="en-GB" dirty="0" smtClean="0"/>
              <a:t>order countries (Cambodia, Laos, Vietnam) become sites of markets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Magufuli’s</a:t>
            </a:r>
            <a:r>
              <a:rPr lang="en-GB" dirty="0" smtClean="0">
                <a:solidFill>
                  <a:srgbClr val="FF0000"/>
                </a:solidFill>
              </a:rPr>
              <a:t> death in March 2021 and rise of </a:t>
            </a:r>
            <a:r>
              <a:rPr lang="en-GB" dirty="0" err="1" smtClean="0">
                <a:solidFill>
                  <a:srgbClr val="FF0000"/>
                </a:solidFill>
              </a:rPr>
              <a:t>Kikwete</a:t>
            </a:r>
            <a:r>
              <a:rPr lang="en-GB" dirty="0" smtClean="0">
                <a:solidFill>
                  <a:srgbClr val="FF0000"/>
                </a:solidFill>
              </a:rPr>
              <a:t> faction in CCM party suggests Chinese link reviving, though unclear if how that will impact illegal wildlife trade and ivory trade in particular.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01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020"/>
          </a:xfrm>
        </p:spPr>
        <p:txBody>
          <a:bodyPr/>
          <a:lstStyle/>
          <a:p>
            <a:r>
              <a:rPr lang="en-GB" dirty="0" smtClean="0"/>
              <a:t>Bibliography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964" y="1505527"/>
            <a:ext cx="10515600" cy="467143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Chris Alden and Ross Harvey (2021). </a:t>
            </a:r>
            <a:r>
              <a:rPr lang="en-GB" dirty="0" smtClean="0"/>
              <a:t>Chinese </a:t>
            </a:r>
            <a:r>
              <a:rPr lang="en-GB" dirty="0"/>
              <a:t>Transnational Criminal Organisations and the Illegal Wildlife Trade in </a:t>
            </a:r>
            <a:r>
              <a:rPr lang="en-GB" dirty="0" smtClean="0"/>
              <a:t>Tanzania. </a:t>
            </a:r>
            <a:endParaRPr lang="en-GB" dirty="0" smtClean="0"/>
          </a:p>
          <a:p>
            <a:r>
              <a:rPr lang="en-GB" dirty="0" smtClean="0"/>
              <a:t>Channing </a:t>
            </a:r>
            <a:r>
              <a:rPr lang="en-GB" dirty="0" smtClean="0"/>
              <a:t>May (2017) </a:t>
            </a:r>
            <a:endParaRPr lang="en-GB" dirty="0" smtClean="0"/>
          </a:p>
          <a:p>
            <a:r>
              <a:rPr lang="en-GB" dirty="0" smtClean="0"/>
              <a:t>Environmental </a:t>
            </a:r>
            <a:r>
              <a:rPr lang="en-GB" dirty="0"/>
              <a:t>Investigation </a:t>
            </a:r>
            <a:r>
              <a:rPr lang="en-GB" dirty="0" smtClean="0"/>
              <a:t>Agency </a:t>
            </a:r>
            <a:r>
              <a:rPr lang="en-GB" dirty="0"/>
              <a:t>(2017). </a:t>
            </a:r>
            <a:r>
              <a:rPr lang="en-GB" i="1" dirty="0"/>
              <a:t>The </a:t>
            </a:r>
            <a:r>
              <a:rPr lang="en-GB" i="1" dirty="0" err="1"/>
              <a:t>Shuidong</a:t>
            </a:r>
            <a:r>
              <a:rPr lang="en-GB" i="1" dirty="0"/>
              <a:t> connection: exposing the global hub of the illegal ivory trade</a:t>
            </a:r>
            <a:r>
              <a:rPr lang="en-GB" dirty="0"/>
              <a:t> London: EIA, 1-22</a:t>
            </a:r>
            <a:r>
              <a:rPr lang="en-GB" dirty="0" smtClean="0"/>
              <a:t>.</a:t>
            </a:r>
          </a:p>
          <a:p>
            <a:r>
              <a:rPr lang="en-GB" dirty="0"/>
              <a:t>Traffic, 2008. </a:t>
            </a:r>
            <a:r>
              <a:rPr lang="en-GB" i="1" dirty="0"/>
              <a:t>What’s driving the wildlife trade? a review of expert opinion on social and economic drivers of the wildlife trade and trade control efforts in Cambodia, Indonesia, Laos DR and Vietnam</a:t>
            </a:r>
            <a:r>
              <a:rPr lang="en-GB" dirty="0"/>
              <a:t>. TRAFFIC International and World Bank, 1-120.</a:t>
            </a:r>
          </a:p>
          <a:p>
            <a:r>
              <a:rPr lang="en-GB" dirty="0" err="1"/>
              <a:t>Wasser</a:t>
            </a:r>
            <a:r>
              <a:rPr lang="en-GB" dirty="0"/>
              <a:t>, S., W. Clark, O. </a:t>
            </a:r>
            <a:r>
              <a:rPr lang="en-GB" dirty="0" err="1"/>
              <a:t>Drori</a:t>
            </a:r>
            <a:r>
              <a:rPr lang="en-GB" dirty="0"/>
              <a:t>, E. </a:t>
            </a:r>
            <a:r>
              <a:rPr lang="en-GB" dirty="0" err="1"/>
              <a:t>Kisamo</a:t>
            </a:r>
            <a:r>
              <a:rPr lang="en-GB" dirty="0"/>
              <a:t>, C. </a:t>
            </a:r>
            <a:r>
              <a:rPr lang="en-GB" dirty="0" err="1"/>
              <a:t>Mailand</a:t>
            </a:r>
            <a:r>
              <a:rPr lang="en-GB" dirty="0"/>
              <a:t>, M. </a:t>
            </a:r>
            <a:r>
              <a:rPr lang="en-GB" dirty="0" err="1"/>
              <a:t>Benezetha</a:t>
            </a:r>
            <a:r>
              <a:rPr lang="en-GB" dirty="0"/>
              <a:t> and M. Stephens, 2008. Combatting the illegal trade in elephant ivory with DNA forensics. </a:t>
            </a:r>
            <a:r>
              <a:rPr lang="en-GB" i="1" dirty="0"/>
              <a:t>Conservation Biology</a:t>
            </a:r>
            <a:r>
              <a:rPr lang="en-GB" dirty="0"/>
              <a:t> 22(4).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65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894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BLUE/GREEN CRIME</vt:lpstr>
      <vt:lpstr>1 Context</vt:lpstr>
      <vt:lpstr>2 Networks and Process: a two sided network</vt:lpstr>
      <vt:lpstr>3 Networks and Process</vt:lpstr>
      <vt:lpstr>3 Networks and Process</vt:lpstr>
      <vt:lpstr>4 Politics, police and enforcement</vt:lpstr>
      <vt:lpstr>4 Politics, police and enforcement</vt:lpstr>
      <vt:lpstr>Bibliography</vt:lpstr>
    </vt:vector>
  </TitlesOfParts>
  <Company>London School of Economics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BLUE/GREEN CRIME</dc:title>
  <dc:creator>Alden,JC</dc:creator>
  <cp:lastModifiedBy>Alden,JC</cp:lastModifiedBy>
  <cp:revision>67</cp:revision>
  <dcterms:created xsi:type="dcterms:W3CDTF">2021-09-15T21:20:38Z</dcterms:created>
  <dcterms:modified xsi:type="dcterms:W3CDTF">2021-09-16T09:25:07Z</dcterms:modified>
</cp:coreProperties>
</file>